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11" r:id="rId2"/>
    <p:sldId id="312" r:id="rId3"/>
  </p:sldIdLst>
  <p:sldSz cx="7559675" cy="1069181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79" userDrawn="1">
          <p15:clr>
            <a:srgbClr val="A4A3A4"/>
          </p15:clr>
        </p15:guide>
        <p15:guide id="3" pos="2109" userDrawn="1">
          <p15:clr>
            <a:srgbClr val="A4A3A4"/>
          </p15:clr>
        </p15:guide>
        <p15:guide id="4" pos="2268" userDrawn="1">
          <p15:clr>
            <a:srgbClr val="A4A3A4"/>
          </p15:clr>
        </p15:guide>
        <p15:guide id="5" pos="2608" userDrawn="1">
          <p15:clr>
            <a:srgbClr val="A4A3A4"/>
          </p15:clr>
        </p15:guide>
        <p15:guide id="6" pos="7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3"/>
    <a:srgbClr val="A9D18E"/>
    <a:srgbClr val="9DC3E6"/>
    <a:srgbClr val="274982"/>
    <a:srgbClr val="548FD5"/>
    <a:srgbClr val="002060"/>
    <a:srgbClr val="C7E8FB"/>
    <a:srgbClr val="8CDAF1"/>
    <a:srgbClr val="C50C75"/>
    <a:srgbClr val="014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25E5076-3810-47DD-B79F-674D7AD40C01}" styleName="濃色スタイル 1 - アクセント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濃色スタイル 1 - アクセント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4" autoAdjust="0"/>
    <p:restoredTop sz="96370" autoAdjust="0"/>
  </p:normalViewPr>
  <p:slideViewPr>
    <p:cSldViewPr snapToGrid="0" showGuides="1">
      <p:cViewPr varScale="1">
        <p:scale>
          <a:sx n="69" d="100"/>
          <a:sy n="69" d="100"/>
        </p:scale>
        <p:origin x="3624" y="66"/>
      </p:cViewPr>
      <p:guideLst>
        <p:guide orient="horz" pos="79"/>
        <p:guide pos="2109"/>
        <p:guide pos="2268"/>
        <p:guide pos="2608"/>
        <p:guide pos="7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6800" cy="46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4F392-D894-4A99-94E1-60B8205C15B4}" type="datetimeFigureOut">
              <a:rPr kumimoji="1" lang="ja-JP" altLang="en-US" smtClean="0"/>
              <a:t>2025/6/9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0750" y="1233488"/>
            <a:ext cx="23542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F1066-54CE-4E61-BAE2-25A8B6F70C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9936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77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08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8" userDrawn="1">
          <p15:clr>
            <a:srgbClr val="F26B43"/>
          </p15:clr>
        </p15:guide>
        <p15:guide id="2" pos="68" userDrawn="1">
          <p15:clr>
            <a:srgbClr val="F26B43"/>
          </p15:clr>
        </p15:guide>
        <p15:guide id="3" pos="4694" userDrawn="1">
          <p15:clr>
            <a:srgbClr val="F26B43"/>
          </p15:clr>
        </p15:guide>
        <p15:guide id="4" orient="horz" pos="66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73A9969-587A-6991-0390-5A76F0ACDDFF}"/>
              </a:ext>
            </a:extLst>
          </p:cNvPr>
          <p:cNvSpPr/>
          <p:nvPr/>
        </p:nvSpPr>
        <p:spPr>
          <a:xfrm>
            <a:off x="13037" y="9708603"/>
            <a:ext cx="7546637" cy="9709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ローチャート: 書類 8">
            <a:extLst>
              <a:ext uri="{FF2B5EF4-FFF2-40B4-BE49-F238E27FC236}">
                <a16:creationId xmlns:a16="http://schemas.microsoft.com/office/drawing/2014/main" id="{6EB9E3B6-B9FC-FC29-D01F-21CE758F979E}"/>
              </a:ext>
            </a:extLst>
          </p:cNvPr>
          <p:cNvSpPr/>
          <p:nvPr/>
        </p:nvSpPr>
        <p:spPr>
          <a:xfrm>
            <a:off x="13038" y="1647"/>
            <a:ext cx="7559675" cy="2277551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65DDD05-D475-1CB8-89E5-A72850424167}"/>
              </a:ext>
            </a:extLst>
          </p:cNvPr>
          <p:cNvSpPr txBox="1"/>
          <p:nvPr/>
        </p:nvSpPr>
        <p:spPr>
          <a:xfrm>
            <a:off x="5259134" y="220341"/>
            <a:ext cx="2349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主催：東京都中学校長会</a:t>
            </a:r>
            <a:endParaRPr kumimoji="1" lang="en-US" altLang="ja-JP" sz="1200" b="1" dirty="0">
              <a:solidFill>
                <a:schemeClr val="accent6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b="1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東京都公立小学校長会</a:t>
            </a:r>
            <a:endParaRPr kumimoji="1" lang="en-US" altLang="ja-JP" sz="1200" b="1" dirty="0">
              <a:solidFill>
                <a:schemeClr val="accent6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b="1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協賛：東京都教職員互助会 　　　　</a:t>
            </a:r>
            <a:endParaRPr kumimoji="1" lang="en-US" altLang="ja-JP" sz="2000" b="1" dirty="0">
              <a:solidFill>
                <a:schemeClr val="accent6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BB91CAD-9C21-A056-EEFB-B11554C1CED1}"/>
              </a:ext>
            </a:extLst>
          </p:cNvPr>
          <p:cNvSpPr txBox="1"/>
          <p:nvPr/>
        </p:nvSpPr>
        <p:spPr>
          <a:xfrm>
            <a:off x="859029" y="4027514"/>
            <a:ext cx="423362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kumimoji="1"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kumimoji="1" lang="ja-JP" altLang="en-US" sz="4000" b="1" spc="-3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en-US" altLang="ja-JP" sz="4000" b="1" spc="-3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 </a:t>
            </a:r>
            <a:r>
              <a:rPr kumimoji="1"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土</a:t>
            </a:r>
            <a:r>
              <a:rPr kumimoji="1"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1100" b="1" dirty="0">
              <a:ln w="19050">
                <a:solidFill>
                  <a:schemeClr val="tx1"/>
                </a:solidFill>
              </a:ln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3C76065-1CAE-13F1-3F26-668906F47F34}"/>
              </a:ext>
            </a:extLst>
          </p:cNvPr>
          <p:cNvSpPr txBox="1"/>
          <p:nvPr/>
        </p:nvSpPr>
        <p:spPr>
          <a:xfrm>
            <a:off x="3281743" y="4230725"/>
            <a:ext cx="542031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14:00</a:t>
            </a:r>
            <a:r>
              <a:rPr kumimoji="1"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～</a:t>
            </a:r>
            <a:r>
              <a:rPr kumimoji="1" lang="en-US" altLang="ja-JP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16:00 </a:t>
            </a:r>
            <a:r>
              <a:rPr kumimoji="1" lang="en-US" altLang="ja-JP" sz="1400" dirty="0">
                <a:ln w="0">
                  <a:noFill/>
                </a:ln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1400" dirty="0">
                <a:ln w="0">
                  <a:noFill/>
                </a:ln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受付</a:t>
            </a:r>
            <a:r>
              <a:rPr kumimoji="1" lang="en-US" altLang="ja-JP" sz="1400" dirty="0">
                <a:ln w="0">
                  <a:noFill/>
                </a:ln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kumimoji="1" lang="ja-JP" altLang="en-US" sz="1400" dirty="0">
                <a:ln w="0">
                  <a:noFill/>
                </a:ln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kumimoji="1" lang="en-US" altLang="ja-JP" sz="1400" dirty="0">
                <a:ln w="0">
                  <a:noFill/>
                </a:ln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ja-JP" altLang="en-US" sz="1400" dirty="0">
                <a:ln w="0">
                  <a:noFill/>
                </a:ln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～</a:t>
            </a:r>
            <a:r>
              <a:rPr kumimoji="1" lang="en-US" altLang="ja-JP" sz="1400" dirty="0">
                <a:ln w="0">
                  <a:noFill/>
                </a:ln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71B1030-1719-0CB0-5314-97AF5C286132}"/>
              </a:ext>
            </a:extLst>
          </p:cNvPr>
          <p:cNvSpPr txBox="1"/>
          <p:nvPr/>
        </p:nvSpPr>
        <p:spPr>
          <a:xfrm>
            <a:off x="765092" y="4810487"/>
            <a:ext cx="6491981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95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ソラシティカンファレンスセンター　</a:t>
            </a:r>
            <a:r>
              <a:rPr kumimoji="1" lang="en-US" altLang="ja-JP" sz="1950" b="1" dirty="0" err="1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RoomC</a:t>
            </a:r>
            <a:r>
              <a:rPr kumimoji="1"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endParaRPr kumimoji="1"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（東京都千代田区神田駿河台</a:t>
            </a:r>
            <a:r>
              <a:rPr kumimoji="1" lang="en-US" altLang="ja-JP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4-6 </a:t>
            </a:r>
            <a:r>
              <a:rPr kumimoji="1"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御茶ノ水ソラシティ</a:t>
            </a:r>
            <a:r>
              <a:rPr kumimoji="1" lang="en-US" altLang="ja-JP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1F</a:t>
            </a:r>
            <a:r>
              <a:rPr kumimoji="1"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（</a:t>
            </a:r>
            <a:r>
              <a:rPr kumimoji="1" lang="en-US" altLang="ja-JP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JR</a:t>
            </a:r>
            <a:r>
              <a:rPr kumimoji="1"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御茶ノ水駅 聖橋口より徒歩</a:t>
            </a:r>
            <a:r>
              <a:rPr kumimoji="1" lang="en-US" altLang="ja-JP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kumimoji="1"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分）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D6AD55EA-7100-2555-71EE-91D5FB74C567}"/>
              </a:ext>
            </a:extLst>
          </p:cNvPr>
          <p:cNvSpPr txBox="1"/>
          <p:nvPr/>
        </p:nvSpPr>
        <p:spPr>
          <a:xfrm>
            <a:off x="915601" y="5427972"/>
            <a:ext cx="616563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95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ファイナンシャル・プランナー</a:t>
            </a:r>
            <a:r>
              <a:rPr kumimoji="1" lang="ja-JP" altLang="en-US" sz="1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（ブロードマインド株式会社　平原直樹氏）</a:t>
            </a:r>
            <a:endParaRPr lang="en-US" altLang="ja-JP" sz="9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E50C41F4-323C-C309-9445-C39F3D1F6FB8}"/>
              </a:ext>
            </a:extLst>
          </p:cNvPr>
          <p:cNvGrpSpPr/>
          <p:nvPr/>
        </p:nvGrpSpPr>
        <p:grpSpPr>
          <a:xfrm>
            <a:off x="333263" y="7295411"/>
            <a:ext cx="3712014" cy="2175605"/>
            <a:chOff x="4434751" y="7232680"/>
            <a:chExt cx="3131129" cy="2042903"/>
          </a:xfrm>
        </p:grpSpPr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809E1627-9228-6822-317B-C9129E51463B}"/>
                </a:ext>
              </a:extLst>
            </p:cNvPr>
            <p:cNvSpPr/>
            <p:nvPr/>
          </p:nvSpPr>
          <p:spPr>
            <a:xfrm>
              <a:off x="4434751" y="7232680"/>
              <a:ext cx="2999067" cy="293415"/>
            </a:xfrm>
            <a:prstGeom prst="rect">
              <a:avLst/>
            </a:prstGeom>
            <a:noFill/>
            <a:ln>
              <a:solidFill>
                <a:srgbClr val="385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06D229F2-D117-12C7-1554-F816FC57BD78}"/>
                </a:ext>
              </a:extLst>
            </p:cNvPr>
            <p:cNvSpPr txBox="1"/>
            <p:nvPr/>
          </p:nvSpPr>
          <p:spPr>
            <a:xfrm>
              <a:off x="4593491" y="7242906"/>
              <a:ext cx="2662862" cy="327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kumimoji="1" lang="ja-JP" altLang="en-US" sz="1600" b="1" dirty="0">
                  <a:solidFill>
                    <a:srgbClr val="38572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▼　お申込みはコチラから</a:t>
              </a:r>
              <a:r>
                <a:rPr kumimoji="1" lang="ja-JP" altLang="en-US" sz="2000" b="1" dirty="0">
                  <a:solidFill>
                    <a:srgbClr val="38572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　　　</a:t>
              </a:r>
              <a:endParaRPr kumimoji="1" lang="en-US" altLang="ja-JP" sz="2000" b="1" dirty="0">
                <a:solidFill>
                  <a:srgbClr val="385723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C2768097-70AE-7617-EAC8-4F6C644EB02F}"/>
                </a:ext>
              </a:extLst>
            </p:cNvPr>
            <p:cNvSpPr txBox="1"/>
            <p:nvPr/>
          </p:nvSpPr>
          <p:spPr>
            <a:xfrm>
              <a:off x="4474416" y="7598374"/>
              <a:ext cx="2870837" cy="390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31526">
                <a:defRPr/>
              </a:pPr>
              <a:r>
                <a:rPr kumimoji="1" lang="ja-JP" altLang="en-US" sz="105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申込フォーム（下記リンクまたは、ＱＲコード）に</a:t>
              </a:r>
              <a:endParaRPr kumimoji="1" lang="en-US" altLang="ja-JP" sz="105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 defTabSz="731526">
                <a:defRPr/>
              </a:pPr>
              <a:r>
                <a:rPr kumimoji="1" lang="ja-JP" altLang="en-US" sz="105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必要事項を入力のうえお申込みください。</a:t>
              </a:r>
              <a:endParaRPr kumimoji="1" lang="en-US" altLang="ja-JP" sz="105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A6EAAEE0-E9BA-0DEB-95B5-B7CA6D7397AC}"/>
                </a:ext>
              </a:extLst>
            </p:cNvPr>
            <p:cNvSpPr txBox="1"/>
            <p:nvPr/>
          </p:nvSpPr>
          <p:spPr>
            <a:xfrm>
              <a:off x="4463213" y="7849097"/>
              <a:ext cx="3102667" cy="317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8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　</a:t>
              </a:r>
              <a:endParaRPr lang="en-US" altLang="ja-JP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kumimoji="1" lang="en-US" altLang="ja-JP" sz="8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※</a:t>
              </a:r>
              <a:r>
                <a:rPr kumimoji="1" lang="ja-JP" altLang="en-US" sz="8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申し込みの場合は、メールアドレスの記載は必須項目になります</a:t>
              </a:r>
              <a:endParaRPr kumimoji="1" lang="ja-JP" altLang="en-US" sz="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2FE062CF-AA87-21D3-A2BA-1F254CAE5DD7}"/>
                </a:ext>
              </a:extLst>
            </p:cNvPr>
            <p:cNvSpPr/>
            <p:nvPr/>
          </p:nvSpPr>
          <p:spPr>
            <a:xfrm>
              <a:off x="4437251" y="7526095"/>
              <a:ext cx="2988000" cy="1749488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57E5212-A2E1-715C-D840-8BE7EA85C7D2}"/>
              </a:ext>
            </a:extLst>
          </p:cNvPr>
          <p:cNvSpPr txBox="1"/>
          <p:nvPr/>
        </p:nvSpPr>
        <p:spPr>
          <a:xfrm>
            <a:off x="915601" y="5957479"/>
            <a:ext cx="3712014" cy="1111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ja-JP" altLang="en-US" sz="1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退職手当に関する情報：退職手当の計算方法</a:t>
            </a:r>
          </a:p>
          <a:p>
            <a:pPr>
              <a:lnSpc>
                <a:spcPts val="1600"/>
              </a:lnSpc>
            </a:pPr>
            <a:r>
              <a:rPr lang="ja-JP" altLang="en-US" sz="1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退職後の生活：公的年金の受け取り方</a:t>
            </a:r>
            <a:endParaRPr lang="en-US" altLang="ja-JP" sz="14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　（繰り上げ・繰り下げ）</a:t>
            </a:r>
            <a:endParaRPr lang="en-US" altLang="ja-JP" sz="14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健康保険について</a:t>
            </a:r>
          </a:p>
          <a:p>
            <a:pPr>
              <a:lnSpc>
                <a:spcPts val="1600"/>
              </a:lnSpc>
            </a:pPr>
            <a:r>
              <a:rPr lang="ja-JP" altLang="en-US" sz="1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必要な老後資金と今からできる準備のポイント</a:t>
            </a:r>
            <a:endParaRPr lang="ja-JP" altLang="en-US" sz="12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AC8295C-542A-DB74-7397-296BC7AC7C0E}"/>
              </a:ext>
            </a:extLst>
          </p:cNvPr>
          <p:cNvSpPr txBox="1"/>
          <p:nvPr/>
        </p:nvSpPr>
        <p:spPr>
          <a:xfrm>
            <a:off x="283729" y="672380"/>
            <a:ext cx="4546033" cy="132343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r>
              <a:rPr kumimoji="1" lang="ja-JP" altLang="en-US" sz="4000" dirty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５５歳からの</a:t>
            </a:r>
            <a:endParaRPr kumimoji="1" lang="en-US" altLang="ja-JP" sz="4000" dirty="0">
              <a:ln w="0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4000" dirty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退職準備説明会</a:t>
            </a:r>
            <a:endParaRPr kumimoji="1" lang="en-US" altLang="ja-JP" sz="4000" dirty="0">
              <a:ln w="0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AB47369-24F6-6DA3-58A1-256426EA50D6}"/>
              </a:ext>
            </a:extLst>
          </p:cNvPr>
          <p:cNvSpPr txBox="1"/>
          <p:nvPr/>
        </p:nvSpPr>
        <p:spPr>
          <a:xfrm>
            <a:off x="188273" y="2445821"/>
            <a:ext cx="48104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31526">
              <a:defRPr/>
            </a:pPr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「退職後のことが気になるが先のことなど考えて</a:t>
            </a: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defTabSz="731526">
              <a:defRPr/>
            </a:pPr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いる時間がない！」そんな方がきっと多いことと</a:t>
            </a: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defTabSz="731526">
              <a:defRPr/>
            </a:pPr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思います。</a:t>
            </a:r>
          </a:p>
          <a:p>
            <a:pPr defTabSz="731526">
              <a:defRPr/>
            </a:pPr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そんな方こそ、この説明会に参加して豊かなセカ</a:t>
            </a: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defTabSz="731526">
              <a:defRPr/>
            </a:pPr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ンドライフを送るために必要なお金や準備の方法を</a:t>
            </a: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defTabSz="731526">
              <a:defRPr/>
            </a:pPr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考えてみせんか！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D21789CF-E426-97AB-9C74-BEC44DC67742}"/>
              </a:ext>
            </a:extLst>
          </p:cNvPr>
          <p:cNvSpPr/>
          <p:nvPr/>
        </p:nvSpPr>
        <p:spPr>
          <a:xfrm>
            <a:off x="381829" y="248464"/>
            <a:ext cx="1190625" cy="283671"/>
          </a:xfrm>
          <a:prstGeom prst="rect">
            <a:avLst/>
          </a:prstGeom>
          <a:noFill/>
          <a:ln>
            <a:solidFill>
              <a:srgbClr val="3857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206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7549FEF-9BE9-BA70-E120-2F7C92CF65A2}"/>
              </a:ext>
            </a:extLst>
          </p:cNvPr>
          <p:cNvSpPr txBox="1"/>
          <p:nvPr/>
        </p:nvSpPr>
        <p:spPr>
          <a:xfrm>
            <a:off x="333263" y="234502"/>
            <a:ext cx="1287755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r>
              <a:rPr kumimoji="1" lang="ja-JP" altLang="en-US" dirty="0">
                <a:ln w="0">
                  <a:noFill/>
                </a:ln>
                <a:solidFill>
                  <a:srgbClr val="38572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令和</a:t>
            </a:r>
            <a:r>
              <a:rPr kumimoji="1" lang="en-US" altLang="ja-JP" dirty="0">
                <a:ln w="0">
                  <a:noFill/>
                </a:ln>
                <a:solidFill>
                  <a:srgbClr val="38572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7</a:t>
            </a:r>
            <a:r>
              <a:rPr kumimoji="1" lang="ja-JP" altLang="en-US" dirty="0">
                <a:ln w="0">
                  <a:noFill/>
                </a:ln>
                <a:solidFill>
                  <a:srgbClr val="38572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年度</a:t>
            </a:r>
            <a:endParaRPr kumimoji="1" lang="en-US" altLang="ja-JP" sz="3200" dirty="0">
              <a:ln w="0">
                <a:noFill/>
              </a:ln>
              <a:solidFill>
                <a:srgbClr val="385723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F256CB5-E715-DBAA-EB16-E3CB25779544}"/>
              </a:ext>
            </a:extLst>
          </p:cNvPr>
          <p:cNvSpPr txBox="1"/>
          <p:nvPr/>
        </p:nvSpPr>
        <p:spPr>
          <a:xfrm>
            <a:off x="1380385" y="8960578"/>
            <a:ext cx="201369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申込締切　８月</a:t>
            </a:r>
            <a:r>
              <a:rPr kumimoji="1" lang="en-US" altLang="ja-JP" sz="1400" b="1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  <a:r>
              <a:rPr kumimoji="1" lang="ja-JP" altLang="en-US" sz="1400" b="1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日（木）</a:t>
            </a:r>
            <a:endParaRPr kumimoji="1" lang="ja-JP" altLang="en-US" b="1" dirty="0">
              <a:solidFill>
                <a:schemeClr val="accent6">
                  <a:lumMod val="50000"/>
                </a:schemeClr>
              </a:solidFill>
              <a:highlight>
                <a:srgbClr val="FFFF00"/>
              </a:highligh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D858D9EB-A1BF-9A39-0BBA-027D3899E426}"/>
              </a:ext>
            </a:extLst>
          </p:cNvPr>
          <p:cNvSpPr txBox="1"/>
          <p:nvPr/>
        </p:nvSpPr>
        <p:spPr>
          <a:xfrm>
            <a:off x="1358478" y="8412834"/>
            <a:ext cx="203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URL/</a:t>
            </a:r>
          </a:p>
          <a:p>
            <a:r>
              <a:rPr kumimoji="1" lang="en-US" altLang="ja-JP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https://forms.office.com/r/dJeimx44fA</a:t>
            </a:r>
          </a:p>
          <a:p>
            <a:pPr algn="ctr"/>
            <a:endParaRPr kumimoji="1" lang="ja-JP" altLang="en-US" sz="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F8332400-6B1B-99D0-4409-FDF3974D9D80}"/>
              </a:ext>
            </a:extLst>
          </p:cNvPr>
          <p:cNvSpPr txBox="1"/>
          <p:nvPr/>
        </p:nvSpPr>
        <p:spPr>
          <a:xfrm>
            <a:off x="3878559" y="8093546"/>
            <a:ext cx="4178901" cy="1931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ja-JP" altLang="en-US" sz="1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－注意事項－</a:t>
            </a:r>
          </a:p>
          <a:p>
            <a:pPr>
              <a:lnSpc>
                <a:spcPts val="1600"/>
              </a:lnSpc>
            </a:pPr>
            <a:r>
              <a:rPr lang="ja-JP" altLang="en-US" sz="12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・希望者多数の場合には先着順となります。</a:t>
            </a:r>
          </a:p>
          <a:p>
            <a:pPr>
              <a:lnSpc>
                <a:spcPts val="1600"/>
              </a:lnSpc>
            </a:pPr>
            <a:r>
              <a:rPr lang="ja-JP" altLang="en-US" sz="12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・定員が一杯で参加をお断りさせていただく方には、</a:t>
            </a:r>
            <a:r>
              <a:rPr lang="en-US" altLang="ja-JP" sz="12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</a:t>
            </a:r>
          </a:p>
          <a:p>
            <a:pPr>
              <a:lnSpc>
                <a:spcPts val="1600"/>
              </a:lnSpc>
            </a:pPr>
            <a:r>
              <a:rPr lang="en-US" altLang="ja-JP" sz="12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</a:t>
            </a:r>
            <a:r>
              <a:rPr lang="ja-JP" altLang="en-US" sz="12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８月２</a:t>
            </a:r>
            <a:r>
              <a:rPr lang="en-US" altLang="ja-JP" sz="12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</a:t>
            </a:r>
            <a:r>
              <a:rPr lang="ja-JP" altLang="en-US" sz="12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日（金）　までにメールでご連絡いたします。　</a:t>
            </a:r>
          </a:p>
          <a:p>
            <a:pPr>
              <a:lnSpc>
                <a:spcPts val="1600"/>
              </a:lnSpc>
            </a:pPr>
            <a:r>
              <a:rPr lang="ja-JP" altLang="en-US" sz="12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・校務用</a:t>
            </a:r>
            <a:r>
              <a:rPr lang="en-US" altLang="ja-JP" sz="12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PC</a:t>
            </a:r>
            <a:r>
              <a:rPr lang="ja-JP" altLang="en-US" sz="12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でフォーム申込みの場合、申込み完了</a:t>
            </a:r>
            <a:r>
              <a:rPr lang="ja-JP" altLang="en-US" sz="1200" b="1" spc="-1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メール</a:t>
            </a:r>
            <a:endParaRPr lang="en-US" altLang="ja-JP" sz="1200" b="1" spc="-15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2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が届かない場合がありますので、個人のスマホから</a:t>
            </a:r>
            <a:endParaRPr lang="en-US" altLang="ja-JP" sz="12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2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お入りください。</a:t>
            </a:r>
            <a:endParaRPr lang="en-US" altLang="ja-JP" sz="12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1600"/>
              </a:lnSpc>
            </a:pPr>
            <a:endParaRPr lang="en-US" altLang="ja-JP" sz="12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1600"/>
              </a:lnSpc>
            </a:pPr>
            <a:endParaRPr lang="ja-JP" altLang="en-US" sz="12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B1A6B5E-1995-E73D-F5FB-F1DBD9792BD8}"/>
              </a:ext>
            </a:extLst>
          </p:cNvPr>
          <p:cNvSpPr txBox="1"/>
          <p:nvPr/>
        </p:nvSpPr>
        <p:spPr>
          <a:xfrm>
            <a:off x="491481" y="9751452"/>
            <a:ext cx="6602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31526">
              <a:defRPr/>
            </a:pPr>
            <a:r>
              <a:rPr kumimoji="1" lang="ja-JP" altLang="en-US" b="1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お問い合わせ：東京都中学校長会事務局　℡</a:t>
            </a:r>
            <a:r>
              <a:rPr kumimoji="1" lang="en-US" altLang="ja-JP" b="1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03-3504-8705</a:t>
            </a:r>
            <a:r>
              <a:rPr kumimoji="1" lang="ja-JP" altLang="en-US" b="1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</a:p>
          <a:p>
            <a:pPr defTabSz="731526">
              <a:defRPr/>
            </a:pPr>
            <a:r>
              <a:rPr kumimoji="1" lang="ja-JP" altLang="en-US" b="1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事務局アドレス：</a:t>
            </a:r>
            <a:r>
              <a:rPr kumimoji="1" lang="en-US" altLang="ja-JP" b="1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to-chucho-j@tky-ck.org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84D9B10-D081-C2DF-B5B9-DFAB20A4A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87" b="94212" l="7924" r="92411">
                        <a14:foregroundMark x1="13728" y1="20990" x2="13728" y2="20990"/>
                        <a14:foregroundMark x1="14955" y1="17085" x2="15402" y2="18968"/>
                        <a14:foregroundMark x1="16964" y1="3626" x2="17188" y2="5021"/>
                        <a14:foregroundMark x1="48549" y1="50558" x2="49777" y2="53556"/>
                        <a14:foregroundMark x1="57031" y1="60879" x2="28571" y2="71199"/>
                        <a14:foregroundMark x1="28571" y1="71199" x2="20871" y2="72245"/>
                        <a14:foregroundMark x1="20871" y1="72245" x2="20647" y2="72455"/>
                        <a14:foregroundMark x1="44978" y1="68828" x2="36719" y2="71827"/>
                        <a14:foregroundMark x1="26228" y1="87378" x2="21987" y2="89958"/>
                        <a14:foregroundMark x1="56808" y1="89400" x2="61830" y2="94212"/>
                        <a14:foregroundMark x1="61830" y1="94212" x2="62054" y2="94212"/>
                        <a14:foregroundMark x1="92411" y1="57601" x2="89286" y2="59623"/>
                        <a14:foregroundMark x1="7924" y1="36820" x2="9152" y2="383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2709" y="-17586"/>
            <a:ext cx="1581194" cy="2530617"/>
          </a:xfrm>
          <a:prstGeom prst="rect">
            <a:avLst/>
          </a:prstGeom>
        </p:spPr>
      </p:pic>
      <p:sp>
        <p:nvSpPr>
          <p:cNvPr id="10" name="楕円 9">
            <a:extLst>
              <a:ext uri="{FF2B5EF4-FFF2-40B4-BE49-F238E27FC236}">
                <a16:creationId xmlns:a16="http://schemas.microsoft.com/office/drawing/2014/main" id="{67E99FDB-8B86-5B40-51DD-A977C4CA8185}"/>
              </a:ext>
            </a:extLst>
          </p:cNvPr>
          <p:cNvSpPr>
            <a:spLocks noChangeAspect="1"/>
          </p:cNvSpPr>
          <p:nvPr/>
        </p:nvSpPr>
        <p:spPr>
          <a:xfrm>
            <a:off x="4854536" y="1712863"/>
            <a:ext cx="2516866" cy="247722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17A10DB-C4F9-6658-B72A-E84691081325}"/>
              </a:ext>
            </a:extLst>
          </p:cNvPr>
          <p:cNvSpPr txBox="1"/>
          <p:nvPr/>
        </p:nvSpPr>
        <p:spPr>
          <a:xfrm>
            <a:off x="4470455" y="2120644"/>
            <a:ext cx="3138291" cy="1944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31526">
              <a:defRPr/>
            </a:pPr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zh-TW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校長、副校長、主幹教諭、</a:t>
            </a:r>
          </a:p>
          <a:p>
            <a:pPr algn="ctr" defTabSz="731526">
              <a:defRPr/>
            </a:pPr>
            <a:r>
              <a:rPr kumimoji="1" lang="zh-TW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主幹養護教諭、主任教諭、</a:t>
            </a:r>
          </a:p>
          <a:p>
            <a:pPr algn="ctr" defTabSz="731526">
              <a:defRPr/>
            </a:pPr>
            <a:r>
              <a:rPr kumimoji="1" lang="zh-TW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主任養護教諭、教諭等</a:t>
            </a:r>
          </a:p>
          <a:p>
            <a:pPr algn="ctr" defTabSz="731526">
              <a:lnSpc>
                <a:spcPts val="500"/>
              </a:lnSpc>
              <a:defRPr/>
            </a:pPr>
            <a:endParaRPr kumimoji="1" lang="ja-JP" altLang="en-US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 defTabSz="731526">
              <a:defRPr/>
            </a:pPr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どなたでも参加できますので、</a:t>
            </a: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 defTabSz="731526">
              <a:defRPr/>
            </a:pPr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ぜひ校内の該当の方に</a:t>
            </a: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 defTabSz="731526">
              <a:defRPr/>
            </a:pPr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お知らせください。</a:t>
            </a: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 defTabSz="731526">
              <a:lnSpc>
                <a:spcPts val="500"/>
              </a:lnSpc>
              <a:defRPr/>
            </a:pPr>
            <a:endParaRPr kumimoji="1" lang="ja-JP" altLang="en-US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 defTabSz="731526">
              <a:defRPr/>
            </a:pPr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配偶者の方も</a:t>
            </a: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 defTabSz="731526">
              <a:defRPr/>
            </a:pPr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参加できます！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45139EBD-26FA-9A96-3730-C5B3C464749D}"/>
              </a:ext>
            </a:extLst>
          </p:cNvPr>
          <p:cNvSpPr/>
          <p:nvPr/>
        </p:nvSpPr>
        <p:spPr>
          <a:xfrm>
            <a:off x="5994902" y="1106207"/>
            <a:ext cx="1052076" cy="94815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72FE048-A032-4414-4309-12BB64BC9580}"/>
              </a:ext>
            </a:extLst>
          </p:cNvPr>
          <p:cNvSpPr txBox="1"/>
          <p:nvPr/>
        </p:nvSpPr>
        <p:spPr>
          <a:xfrm>
            <a:off x="6038184" y="1178769"/>
            <a:ext cx="135148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kumimoji="1" lang="ja-JP" altLang="en-US" dirty="0">
                <a:solidFill>
                  <a:schemeClr val="accent6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定員</a:t>
            </a:r>
            <a:endParaRPr kumimoji="1" lang="en-US" altLang="ja-JP" dirty="0">
              <a:solidFill>
                <a:schemeClr val="accent6">
                  <a:lumMod val="5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400" dirty="0">
                <a:solidFill>
                  <a:schemeClr val="accent6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kumimoji="1" lang="en-US" altLang="ja-JP" sz="2400" dirty="0">
                <a:solidFill>
                  <a:schemeClr val="accent6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dirty="0">
                <a:solidFill>
                  <a:schemeClr val="accent6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名</a:t>
            </a:r>
            <a:endParaRPr kumimoji="1" lang="ja-JP" altLang="en-US" sz="1100" dirty="0">
              <a:ln w="19050"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49FDD74C-27A1-1A05-8B95-2FE333987B0C}"/>
              </a:ext>
            </a:extLst>
          </p:cNvPr>
          <p:cNvGrpSpPr/>
          <p:nvPr/>
        </p:nvGrpSpPr>
        <p:grpSpPr>
          <a:xfrm>
            <a:off x="183997" y="5962604"/>
            <a:ext cx="711783" cy="369332"/>
            <a:chOff x="152094" y="4265586"/>
            <a:chExt cx="911076" cy="461758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C86E18E2-6A7F-6EE1-CDB2-E265177B2867}"/>
                </a:ext>
              </a:extLst>
            </p:cNvPr>
            <p:cNvSpPr/>
            <p:nvPr/>
          </p:nvSpPr>
          <p:spPr>
            <a:xfrm>
              <a:off x="245372" y="4298680"/>
              <a:ext cx="744552" cy="395570"/>
            </a:xfrm>
            <a:prstGeom prst="rect">
              <a:avLst/>
            </a:prstGeom>
            <a:noFill/>
            <a:ln>
              <a:solidFill>
                <a:srgbClr val="385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B5CA2ED9-9CD1-5E1D-03D6-956150BA0ACC}"/>
                </a:ext>
              </a:extLst>
            </p:cNvPr>
            <p:cNvSpPr txBox="1"/>
            <p:nvPr/>
          </p:nvSpPr>
          <p:spPr>
            <a:xfrm>
              <a:off x="152094" y="4265586"/>
              <a:ext cx="911076" cy="461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31526">
                <a:defRPr/>
              </a:pPr>
              <a:r>
                <a:rPr kumimoji="1" lang="ja-JP" altLang="en-US" dirty="0">
                  <a:solidFill>
                    <a:srgbClr val="385723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内 容</a:t>
              </a:r>
              <a:endParaRPr kumimoji="1" lang="en-US" altLang="ja-JP" sz="2400" dirty="0">
                <a:solidFill>
                  <a:srgbClr val="385723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AF341B98-4FA3-2D9D-8790-178D2D59B805}"/>
              </a:ext>
            </a:extLst>
          </p:cNvPr>
          <p:cNvGrpSpPr/>
          <p:nvPr/>
        </p:nvGrpSpPr>
        <p:grpSpPr>
          <a:xfrm>
            <a:off x="173533" y="4189124"/>
            <a:ext cx="711783" cy="369332"/>
            <a:chOff x="162106" y="4270306"/>
            <a:chExt cx="911076" cy="461758"/>
          </a:xfrm>
        </p:grpSpPr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8415C9F0-94FC-F74D-0948-06BF83755653}"/>
                </a:ext>
              </a:extLst>
            </p:cNvPr>
            <p:cNvSpPr/>
            <p:nvPr/>
          </p:nvSpPr>
          <p:spPr>
            <a:xfrm>
              <a:off x="245372" y="4298680"/>
              <a:ext cx="744552" cy="395570"/>
            </a:xfrm>
            <a:prstGeom prst="rect">
              <a:avLst/>
            </a:prstGeom>
            <a:noFill/>
            <a:ln>
              <a:solidFill>
                <a:srgbClr val="385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2F023BE9-231F-F805-6C32-EFC451B21C01}"/>
                </a:ext>
              </a:extLst>
            </p:cNvPr>
            <p:cNvSpPr txBox="1"/>
            <p:nvPr/>
          </p:nvSpPr>
          <p:spPr>
            <a:xfrm>
              <a:off x="162106" y="4270306"/>
              <a:ext cx="911076" cy="461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31526">
                <a:defRPr/>
              </a:pPr>
              <a:r>
                <a:rPr kumimoji="1" lang="ja-JP" altLang="en-US" dirty="0">
                  <a:solidFill>
                    <a:schemeClr val="accent6">
                      <a:lumMod val="50000"/>
                    </a:schemeClr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日 時</a:t>
              </a:r>
              <a:endParaRPr kumimoji="1" lang="en-US" altLang="ja-JP" sz="2400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D61C08AE-201E-1DD4-56FE-CA0A272FDEC7}"/>
              </a:ext>
            </a:extLst>
          </p:cNvPr>
          <p:cNvGrpSpPr/>
          <p:nvPr/>
        </p:nvGrpSpPr>
        <p:grpSpPr>
          <a:xfrm>
            <a:off x="174864" y="4769010"/>
            <a:ext cx="711783" cy="369332"/>
            <a:chOff x="156086" y="4269384"/>
            <a:chExt cx="911076" cy="461758"/>
          </a:xfrm>
        </p:grpSpPr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EA2D90E8-1E2A-02B4-1032-F41FA58C4CAF}"/>
                </a:ext>
              </a:extLst>
            </p:cNvPr>
            <p:cNvSpPr/>
            <p:nvPr/>
          </p:nvSpPr>
          <p:spPr>
            <a:xfrm>
              <a:off x="245372" y="4298680"/>
              <a:ext cx="744552" cy="395570"/>
            </a:xfrm>
            <a:prstGeom prst="rect">
              <a:avLst/>
            </a:prstGeom>
            <a:noFill/>
            <a:ln>
              <a:solidFill>
                <a:srgbClr val="385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BB470DDC-7527-D14D-641D-9123B8F1245D}"/>
                </a:ext>
              </a:extLst>
            </p:cNvPr>
            <p:cNvSpPr txBox="1"/>
            <p:nvPr/>
          </p:nvSpPr>
          <p:spPr>
            <a:xfrm>
              <a:off x="156086" y="4269384"/>
              <a:ext cx="911076" cy="461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31526">
                <a:defRPr/>
              </a:pPr>
              <a:r>
                <a:rPr kumimoji="1" lang="ja-JP" altLang="en-US" dirty="0">
                  <a:solidFill>
                    <a:srgbClr val="385723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会 場</a:t>
              </a:r>
              <a:endParaRPr kumimoji="1" lang="en-US" altLang="ja-JP" sz="2400" dirty="0">
                <a:solidFill>
                  <a:srgbClr val="385723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A1BF8E5F-32B6-90A2-5EE9-FEC0C205B0C5}"/>
              </a:ext>
            </a:extLst>
          </p:cNvPr>
          <p:cNvGrpSpPr/>
          <p:nvPr/>
        </p:nvGrpSpPr>
        <p:grpSpPr>
          <a:xfrm>
            <a:off x="203818" y="5403682"/>
            <a:ext cx="711783" cy="369332"/>
            <a:chOff x="177465" y="4278992"/>
            <a:chExt cx="911076" cy="461758"/>
          </a:xfrm>
        </p:grpSpPr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EF2516D4-715A-74DA-23FF-B18B0DC33E8D}"/>
                </a:ext>
              </a:extLst>
            </p:cNvPr>
            <p:cNvSpPr/>
            <p:nvPr/>
          </p:nvSpPr>
          <p:spPr>
            <a:xfrm>
              <a:off x="245372" y="4298680"/>
              <a:ext cx="744552" cy="395570"/>
            </a:xfrm>
            <a:prstGeom prst="rect">
              <a:avLst/>
            </a:prstGeom>
            <a:noFill/>
            <a:ln>
              <a:solidFill>
                <a:srgbClr val="385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5AD3A50E-BB87-A224-C265-5960863916AD}"/>
                </a:ext>
              </a:extLst>
            </p:cNvPr>
            <p:cNvSpPr txBox="1"/>
            <p:nvPr/>
          </p:nvSpPr>
          <p:spPr>
            <a:xfrm>
              <a:off x="177465" y="4278992"/>
              <a:ext cx="911076" cy="461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31526">
                <a:defRPr/>
              </a:pPr>
              <a:r>
                <a:rPr kumimoji="1" lang="ja-JP" altLang="en-US" dirty="0">
                  <a:solidFill>
                    <a:srgbClr val="385723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講 師</a:t>
              </a:r>
              <a:endParaRPr kumimoji="1" lang="en-US" altLang="ja-JP" sz="2400" dirty="0">
                <a:solidFill>
                  <a:srgbClr val="385723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pic>
        <p:nvPicPr>
          <p:cNvPr id="18" name="図 17">
            <a:extLst>
              <a:ext uri="{FF2B5EF4-FFF2-40B4-BE49-F238E27FC236}">
                <a16:creationId xmlns:a16="http://schemas.microsoft.com/office/drawing/2014/main" id="{2AAB41EA-F2BE-E268-697E-0E1A2F2A9E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051" y="5735821"/>
            <a:ext cx="2040337" cy="2580504"/>
          </a:xfrm>
          <a:prstGeom prst="rect">
            <a:avLst/>
          </a:prstGeom>
        </p:spPr>
      </p:pic>
      <p:pic>
        <p:nvPicPr>
          <p:cNvPr id="2" name="図 1" descr="QR コード">
            <a:extLst>
              <a:ext uri="{FF2B5EF4-FFF2-40B4-BE49-F238E27FC236}">
                <a16:creationId xmlns:a16="http://schemas.microsoft.com/office/drawing/2014/main" id="{C8732783-60B6-0A1D-A0DB-1EB4EBA782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95730" y="8382175"/>
            <a:ext cx="852592" cy="852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638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FF09FC2C-4E84-A919-2BB8-716C7FB2C234}"/>
              </a:ext>
            </a:extLst>
          </p:cNvPr>
          <p:cNvSpPr/>
          <p:nvPr/>
        </p:nvSpPr>
        <p:spPr>
          <a:xfrm>
            <a:off x="1800134" y="1284991"/>
            <a:ext cx="3724275" cy="5715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1400" kern="100">
                <a:effectLst/>
                <a:latin typeface="HGP創英角ｺﾞｼｯｸUB" panose="020B09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23554F5-4470-682E-5E81-E18E7AB20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4" y="2226188"/>
            <a:ext cx="6143625" cy="50552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テキスト ボックス 2">
            <a:extLst>
              <a:ext uri="{FF2B5EF4-FFF2-40B4-BE49-F238E27FC236}">
                <a16:creationId xmlns:a16="http://schemas.microsoft.com/office/drawing/2014/main" id="{86F51D94-4816-2C2C-6702-43BC65AE3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4" y="7569727"/>
            <a:ext cx="60388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/>
            <a:r>
              <a:rPr lang="ja-JP" sz="1600" b="1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HGSｺﾞｼｯｸM" panose="020B0600000000000000" pitchFamily="50" charset="-128"/>
                <a:cs typeface="Times New Roman" panose="02020603050405020304" pitchFamily="18" charset="0"/>
              </a:rPr>
              <a:t>千代田区神田駿河台</a:t>
            </a:r>
            <a:r>
              <a:rPr lang="en-US" sz="1600" b="1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HGSｺﾞｼｯｸM" panose="020B0600000000000000" pitchFamily="50" charset="-128"/>
                <a:cs typeface="Times New Roman" panose="02020603050405020304" pitchFamily="18" charset="0"/>
              </a:rPr>
              <a:t>4-6</a:t>
            </a:r>
            <a:r>
              <a:rPr lang="ja-JP" sz="1600" b="1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HGSｺﾞｼｯｸM" panose="020B0600000000000000" pitchFamily="50" charset="-128"/>
                <a:cs typeface="Times New Roman" panose="02020603050405020304" pitchFamily="18" charset="0"/>
              </a:rPr>
              <a:t>御茶ノ水ソラシティ１</a:t>
            </a:r>
            <a:r>
              <a:rPr lang="en-US" sz="1600" b="1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HGSｺﾞｼｯｸM" panose="020B0600000000000000" pitchFamily="50" charset="-128"/>
                <a:cs typeface="Times New Roman" panose="02020603050405020304" pitchFamily="18" charset="0"/>
              </a:rPr>
              <a:t>F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sz="1400" kern="100" dirty="0">
                <a:effectLst/>
                <a:latin typeface="Century" panose="02040604050505020304" pitchFamily="18" charset="0"/>
                <a:ea typeface="HGSｺﾞｼｯｸM" panose="020B0600000000000000" pitchFamily="50" charset="-128"/>
                <a:cs typeface="Times New Roman" panose="02020603050405020304" pitchFamily="18" charset="0"/>
              </a:rPr>
              <a:t>○</a:t>
            </a:r>
            <a:r>
              <a:rPr lang="en-US" sz="1400" kern="100" dirty="0">
                <a:effectLst/>
                <a:latin typeface="Century" panose="02040604050505020304" pitchFamily="18" charset="0"/>
                <a:ea typeface="HGSｺﾞｼｯｸM" panose="020B0600000000000000" pitchFamily="50" charset="-128"/>
                <a:cs typeface="Times New Roman" panose="02020603050405020304" pitchFamily="18" charset="0"/>
              </a:rPr>
              <a:t>JR</a:t>
            </a:r>
            <a:r>
              <a:rPr lang="ja-JP" sz="1400" kern="100" dirty="0">
                <a:effectLst/>
                <a:latin typeface="Century" panose="02040604050505020304" pitchFamily="18" charset="0"/>
                <a:ea typeface="HGSｺﾞｼｯｸM" panose="020B0600000000000000" pitchFamily="50" charset="-128"/>
                <a:cs typeface="Times New Roman" panose="02020603050405020304" pitchFamily="18" charset="0"/>
              </a:rPr>
              <a:t>中央・総武線「御茶ノ水」駅聖橋口から 徒歩</a:t>
            </a:r>
            <a:r>
              <a:rPr lang="en-US" sz="1400" kern="100" dirty="0">
                <a:effectLst/>
                <a:latin typeface="Century" panose="02040604050505020304" pitchFamily="18" charset="0"/>
                <a:ea typeface="HGSｺﾞｼｯｸM" panose="020B0600000000000000" pitchFamily="50" charset="-128"/>
                <a:cs typeface="Times New Roman" panose="02020603050405020304" pitchFamily="18" charset="0"/>
              </a:rPr>
              <a:t>1</a:t>
            </a:r>
            <a:r>
              <a:rPr lang="ja-JP" sz="1400" kern="100" dirty="0">
                <a:effectLst/>
                <a:latin typeface="Century" panose="02040604050505020304" pitchFamily="18" charset="0"/>
                <a:ea typeface="HGSｺﾞｼｯｸM" panose="020B0600000000000000" pitchFamily="50" charset="-128"/>
                <a:cs typeface="Times New Roman" panose="02020603050405020304" pitchFamily="18" charset="0"/>
              </a:rPr>
              <a:t>分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sz="1400" kern="100" dirty="0">
                <a:effectLst/>
                <a:latin typeface="Century" panose="02040604050505020304" pitchFamily="18" charset="0"/>
                <a:ea typeface="HGSｺﾞｼｯｸM" panose="020B0600000000000000" pitchFamily="50" charset="-128"/>
                <a:cs typeface="Times New Roman" panose="02020603050405020304" pitchFamily="18" charset="0"/>
              </a:rPr>
              <a:t>○東京メトロ 千代田線「新御茶ノ水」駅</a:t>
            </a:r>
            <a:r>
              <a:rPr lang="en-US" sz="1400" kern="100" dirty="0">
                <a:effectLst/>
                <a:latin typeface="Century" panose="02040604050505020304" pitchFamily="18" charset="0"/>
                <a:ea typeface="HGSｺﾞｼｯｸM" panose="020B0600000000000000" pitchFamily="50" charset="-128"/>
                <a:cs typeface="Times New Roman" panose="02020603050405020304" pitchFamily="18" charset="0"/>
              </a:rPr>
              <a:t> B2</a:t>
            </a:r>
            <a:r>
              <a:rPr lang="ja-JP" sz="1400" kern="100" dirty="0">
                <a:effectLst/>
                <a:latin typeface="Century" panose="02040604050505020304" pitchFamily="18" charset="0"/>
                <a:ea typeface="HGSｺﾞｼｯｸM" panose="020B0600000000000000" pitchFamily="50" charset="-128"/>
                <a:cs typeface="Times New Roman" panose="02020603050405020304" pitchFamily="18" charset="0"/>
              </a:rPr>
              <a:t>出口 直結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sz="1400" kern="100" dirty="0">
                <a:effectLst/>
                <a:latin typeface="Century" panose="02040604050505020304" pitchFamily="18" charset="0"/>
                <a:ea typeface="HGSｺﾞｼｯｸM" panose="020B0600000000000000" pitchFamily="50" charset="-128"/>
                <a:cs typeface="Times New Roman" panose="02020603050405020304" pitchFamily="18" charset="0"/>
              </a:rPr>
              <a:t>○東京メトロ 丸ノ内線「御茶ノ水」駅 出口</a:t>
            </a:r>
            <a:r>
              <a:rPr lang="en-US" sz="1400" kern="100" dirty="0">
                <a:effectLst/>
                <a:latin typeface="Century" panose="02040604050505020304" pitchFamily="18" charset="0"/>
                <a:ea typeface="HGSｺﾞｼｯｸM" panose="020B0600000000000000" pitchFamily="50" charset="-128"/>
                <a:cs typeface="Times New Roman" panose="02020603050405020304" pitchFamily="18" charset="0"/>
              </a:rPr>
              <a:t>1</a:t>
            </a:r>
            <a:r>
              <a:rPr lang="ja-JP" sz="1400" kern="100" dirty="0">
                <a:effectLst/>
                <a:latin typeface="Century" panose="02040604050505020304" pitchFamily="18" charset="0"/>
                <a:ea typeface="HGSｺﾞｼｯｸM" panose="020B0600000000000000" pitchFamily="50" charset="-128"/>
                <a:cs typeface="Times New Roman" panose="02020603050405020304" pitchFamily="18" charset="0"/>
              </a:rPr>
              <a:t>から 徒歩</a:t>
            </a:r>
            <a:r>
              <a:rPr lang="en-US" sz="1400" kern="100" dirty="0">
                <a:effectLst/>
                <a:latin typeface="Century" panose="02040604050505020304" pitchFamily="18" charset="0"/>
                <a:ea typeface="HGSｺﾞｼｯｸM" panose="020B0600000000000000" pitchFamily="50" charset="-128"/>
                <a:cs typeface="Times New Roman" panose="02020603050405020304" pitchFamily="18" charset="0"/>
              </a:rPr>
              <a:t>4</a:t>
            </a:r>
            <a:r>
              <a:rPr lang="ja-JP" sz="1400" kern="100" dirty="0">
                <a:effectLst/>
                <a:latin typeface="Century" panose="02040604050505020304" pitchFamily="18" charset="0"/>
                <a:ea typeface="HGSｺﾞｼｯｸM" panose="020B0600000000000000" pitchFamily="50" charset="-128"/>
                <a:cs typeface="Times New Roman" panose="02020603050405020304" pitchFamily="18" charset="0"/>
              </a:rPr>
              <a:t>分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sz="1400" kern="100" dirty="0">
                <a:effectLst/>
                <a:latin typeface="Century" panose="02040604050505020304" pitchFamily="18" charset="0"/>
                <a:ea typeface="HGSｺﾞｼｯｸM" panose="020B0600000000000000" pitchFamily="50" charset="-128"/>
                <a:cs typeface="Times New Roman" panose="02020603050405020304" pitchFamily="18" charset="0"/>
              </a:rPr>
              <a:t>※ 駐車場はありません。一般交通機関をご利用ください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2">
            <a:extLst>
              <a:ext uri="{FF2B5EF4-FFF2-40B4-BE49-F238E27FC236}">
                <a16:creationId xmlns:a16="http://schemas.microsoft.com/office/drawing/2014/main" id="{21C0B8F9-6800-C773-AE83-F99E6576C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3558" y="1290455"/>
            <a:ext cx="2798577" cy="64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/>
            <a:r>
              <a:rPr lang="ja-JP" altLang="en-US" sz="2800" b="1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HGSｺﾞｼｯｸM" panose="020B0600000000000000" pitchFamily="50" charset="-128"/>
                <a:cs typeface="Times New Roman" panose="02020603050405020304" pitchFamily="18" charset="0"/>
              </a:rPr>
              <a:t>会場案内</a:t>
            </a:r>
            <a:endParaRPr lang="ja-JP" sz="1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C8BF2BD-3048-B699-FA20-E66EECCACA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96" b="94142" l="8594" r="92411">
                        <a14:foregroundMark x1="8705" y1="37587" x2="8705" y2="37587"/>
                        <a14:foregroundMark x1="12946" y1="24826" x2="12946" y2="24826"/>
                        <a14:foregroundMark x1="12946" y1="24826" x2="12946" y2="24826"/>
                        <a14:foregroundMark x1="12946" y1="24547" x2="17746" y2="3696"/>
                        <a14:foregroundMark x1="57813" y1="57741" x2="47545" y2="50349"/>
                        <a14:foregroundMark x1="55022" y1="80126" x2="45982" y2="53068"/>
                        <a14:foregroundMark x1="54241" y1="62204" x2="33482" y2="68550"/>
                        <a14:foregroundMark x1="36161" y1="76151" x2="36607" y2="68828"/>
                        <a14:foregroundMark x1="42522" y1="69805" x2="24777" y2="74477"/>
                        <a14:foregroundMark x1="31808" y1="72734" x2="24777" y2="72734"/>
                        <a14:foregroundMark x1="31473" y1="72734" x2="25558" y2="72734"/>
                        <a14:foregroundMark x1="21987" y1="73501" x2="21987" y2="73501"/>
                        <a14:foregroundMark x1="21987" y1="73222" x2="21987" y2="73222"/>
                        <a14:foregroundMark x1="57366" y1="62413" x2="57366" y2="62413"/>
                        <a14:foregroundMark x1="90067" y1="60181" x2="90067" y2="60181"/>
                        <a14:foregroundMark x1="92411" y1="58508" x2="92411" y2="58508"/>
                        <a14:foregroundMark x1="60156" y1="92887" x2="60156" y2="92887"/>
                        <a14:foregroundMark x1="65290" y1="92120" x2="65290" y2="92120"/>
                        <a14:foregroundMark x1="66853" y1="94142" x2="66853" y2="941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08" y="7469575"/>
            <a:ext cx="1572991" cy="252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99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6049</TotalTime>
  <Words>446</Words>
  <Application>Microsoft Office PowerPoint</Application>
  <PresentationFormat>ユーザー設定</PresentationFormat>
  <Paragraphs>62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BIZ UDPゴシック</vt:lpstr>
      <vt:lpstr>BIZ UDゴシック</vt:lpstr>
      <vt:lpstr>HGP創英角ｺﾞｼｯｸUB</vt:lpstr>
      <vt:lpstr>ＭＳ 明朝</vt:lpstr>
      <vt:lpstr>UD デジタル 教科書体 N-B</vt:lpstr>
      <vt:lpstr>UD デジタル 教科書体 NK-B</vt:lpstr>
      <vt:lpstr>UD デジタル 教科書体 NK-R</vt:lpstr>
      <vt:lpstr>UD デジタル 教科書体 NP-B</vt:lpstr>
      <vt:lpstr>游ゴシック</vt:lpstr>
      <vt:lpstr>Arial</vt:lpstr>
      <vt:lpstr>Century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biztel</dc:creator>
  <cp:lastModifiedBy>PC-03</cp:lastModifiedBy>
  <cp:revision>257</cp:revision>
  <cp:lastPrinted>2024-05-29T02:56:35Z</cp:lastPrinted>
  <dcterms:created xsi:type="dcterms:W3CDTF">2017-07-31T10:46:25Z</dcterms:created>
  <dcterms:modified xsi:type="dcterms:W3CDTF">2025-06-09T00:58:47Z</dcterms:modified>
</cp:coreProperties>
</file>